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31" r:id="rId1"/>
  </p:sldMasterIdLst>
  <p:notesMasterIdLst>
    <p:notesMasterId r:id="rId30"/>
  </p:notesMasterIdLst>
  <p:handoutMasterIdLst>
    <p:handoutMasterId r:id="rId31"/>
  </p:handoutMasterIdLst>
  <p:sldIdLst>
    <p:sldId id="439" r:id="rId2"/>
    <p:sldId id="440" r:id="rId3"/>
    <p:sldId id="517" r:id="rId4"/>
    <p:sldId id="518" r:id="rId5"/>
    <p:sldId id="533" r:id="rId6"/>
    <p:sldId id="534" r:id="rId7"/>
    <p:sldId id="535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5" r:id="rId16"/>
    <p:sldId id="544" r:id="rId17"/>
    <p:sldId id="546" r:id="rId18"/>
    <p:sldId id="547" r:id="rId19"/>
    <p:sldId id="550" r:id="rId20"/>
    <p:sldId id="553" r:id="rId21"/>
    <p:sldId id="549" r:id="rId22"/>
    <p:sldId id="551" r:id="rId23"/>
    <p:sldId id="554" r:id="rId24"/>
    <p:sldId id="555" r:id="rId25"/>
    <p:sldId id="556" r:id="rId26"/>
    <p:sldId id="552" r:id="rId27"/>
    <p:sldId id="557" r:id="rId28"/>
    <p:sldId id="476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6270" autoAdjust="0"/>
  </p:normalViewPr>
  <p:slideViewPr>
    <p:cSldViewPr>
      <p:cViewPr varScale="1">
        <p:scale>
          <a:sx n="113" d="100"/>
          <a:sy n="113" d="100"/>
        </p:scale>
        <p:origin x="176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10/4/21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10/4/21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last couple of chapters, we saw some corner detectors like Harris etc. They are rotation-invariant, which means, even if the image is rotated, we can find the same corners. It is obvious because corners remain corners in rotated image also. But what about scaling? A corner may not be a corner if the image is scaled. For example, check a simple image below. A corner in is a feature detection algorithm in computer vision to detect and describe local features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imagesScale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-space peak selection: Potential location for finding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Localization: Accurately locating the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keypoints.Orientation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Assigning orientation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descriptor: Describing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high dimensional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image within a small window is flat when it is zoomed in the same window. So Harris corner is not scale invariant.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last couple of chapters, we saw some corner detectors like Harris etc. They are rotation-invariant, which means, even if the image is rotated, we can find the same corners. It is obvious because corners remain corners in rotated image also. But what about scaling? A corner may not be a corner if the image is scaled. For example, check a simple image below. A corner in is a feature detection algorithm in computer vision to detect and describe local features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imagesScale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-space peak selection: Potential location for finding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Localization: Accurately locating the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keypoints.Orientation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Assigning orientation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descriptor: Describing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high dimensional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vector.Keypoint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image within a small window is flat when it is zoomed in the same window. So Harris corner is not scale invariant.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HOG is a histogram of orientations of the image gradients within a patch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Histogram of Oriented Gradients method (or HOG for short) is used for object detection and image recognition.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based off of feature descriptors, which extract the useful information and discard the unnecessary parts.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calculates the horizontal and vertical component of the gradient’s magnitude and direction of each individual pixel and then organizes the information into a 9-bin histogram to determine shifts in the data.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normalization can be further utilized to make the model more optimal and less biased.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Extract</a:t>
            </a:r>
            <a:r>
              <a:rPr lang="en-US" baseline="0" dirty="0" smtClean="0"/>
              <a:t> feature of image base on frequency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Filtering noise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Determining frequencies in an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HOG is a histogram of orientations of the image gradients within a 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head tracking using the fast trained classifiers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Lepetit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Fua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(2004) ⃝c 2004 IEEE. 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first pair, we may wish to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images so that they can be seamlessly stitched into a composite mosaic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second pair, we may wish to establish a dense set of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correspondences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a 3D model can be constructed or an in-between view can be generated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detection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(extraction)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three sample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how well they might be matched or tracked.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pairs with extracted patches below. Notice how some patches can be localized or matched with higher accuracy than others.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can only compute how stable this metric is with respect to small variations in position ∆u by comparing an image patch against itself, which is known as 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auto-correlation function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auto-correlation surfaces EAC(∆u) shown as both grayscale images and surface plots: (a) The original image is marked with three red crosses to denote where the auto-correlation surfaces were computed; (b) this patch is from the flower bed (good unique minimum); (c) this patch is from the roof edge (one-dimensional aperture problem); and (d) this patch is from the cloud (no good peak). Each grid point in figures b–d is one value of ∆u.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Harris Corner Detection —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Gaussian window function to detect corners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9090D81-8276-E049-A9A7-506E363089B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43274-650F-E341-9F74-C02D798F1566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B5730-8B9D-C943-B072-CF4F2FEF013F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5790D2A-84AE-5649-9DDA-A5890D2142F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85EB4-75DD-624F-A058-8EF7773906E6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31011-7867-DE4E-9FDC-691DC8DD6CA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8DFF0-B521-CD47-A0B6-CDF0321CECF8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3AC78-FCB2-9D46-89F3-1A86995362DB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E03C3-DC7A-7E49-99CC-132CEB775527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38C4-0DDB-504E-BF43-FBEEE403B64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B9641-93C6-1C48-A90A-DC3F28EF46A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9DFEC0F-44C1-2442-8E90-74BB29BA42D2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en-US" dirty="0"/>
              <a:t>Feature detection and matching </a:t>
            </a:r>
            <a:r>
              <a:rPr lang="vi-VN" dirty="0" smtClean="0">
                <a:latin typeface="Arial" charset="0"/>
                <a:cs typeface="Arial" charset="0"/>
              </a:rPr>
              <a:t/>
            </a:r>
            <a:br>
              <a:rPr lang="vi-VN" dirty="0" smtClean="0">
                <a:latin typeface="Arial" charset="0"/>
                <a:cs typeface="Arial" charset="0"/>
              </a:rPr>
            </a:br>
            <a:r>
              <a:rPr lang="vi-VN" dirty="0" smtClean="0">
                <a:latin typeface="Arial" charset="0"/>
                <a:cs typeface="Arial" charset="0"/>
              </a:rPr>
              <a:t>- </a:t>
            </a:r>
            <a:r>
              <a:rPr lang="en-US" dirty="0" smtClean="0">
                <a:latin typeface="Arial" charset="0"/>
                <a:cs typeface="Arial" charset="0"/>
              </a:rPr>
              <a:t>Points </a:t>
            </a:r>
            <a:r>
              <a:rPr lang="en-US" dirty="0">
                <a:latin typeface="Arial" charset="0"/>
                <a:cs typeface="Arial" charset="0"/>
              </a:rPr>
              <a:t>and patches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Harris Corner Detector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magnitudes of these eigenvalues decide whether a region is a corner, an edge, or </a:t>
            </a:r>
            <a:r>
              <a:rPr lang="en-US" sz="2000" dirty="0" smtClean="0"/>
              <a:t>flat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When |R| is small, which happens when λ1 and λ2 are small, the region is flat</a:t>
            </a:r>
            <a:r>
              <a:rPr lang="en-US" sz="18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When </a:t>
            </a:r>
            <a:r>
              <a:rPr lang="en-US" sz="1800" dirty="0"/>
              <a:t>R&lt;0, which happens when λ1&gt;&gt;λ2 or vice versa, the region is edge</a:t>
            </a:r>
            <a:r>
              <a:rPr lang="en-US" sz="18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When </a:t>
            </a:r>
            <a:r>
              <a:rPr lang="en-US" sz="1800" dirty="0"/>
              <a:t>R is large, which happens when λ1 and λ2 are large and λ1∼λ2, the region is a corner.</a:t>
            </a:r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Harris Corner Detector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1641"/>
            <a:ext cx="8229600" cy="4234709"/>
          </a:xfr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Harris Corner Detector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905000"/>
            <a:ext cx="819531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/>
              <a:t>Scale-Invariant Feature Transform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It is </a:t>
            </a:r>
            <a:r>
              <a:rPr lang="en-US" sz="2000" dirty="0"/>
              <a:t>a feature detection algorithm in computer vision to detect and describe local features in </a:t>
            </a:r>
            <a:r>
              <a:rPr lang="en-US" sz="2000" dirty="0" smtClean="0"/>
              <a:t>images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SIFT Algorithm 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Scale-space </a:t>
            </a:r>
            <a:r>
              <a:rPr lang="en-US" sz="1600" dirty="0"/>
              <a:t>peak selection: Potential location for finding features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Keypoint</a:t>
            </a:r>
            <a:r>
              <a:rPr lang="en-US" sz="1600" dirty="0" smtClean="0"/>
              <a:t> </a:t>
            </a:r>
            <a:r>
              <a:rPr lang="en-US" sz="1600" dirty="0"/>
              <a:t>Localization: Accurately locating the feature </a:t>
            </a:r>
            <a:r>
              <a:rPr lang="en-US" sz="1600" dirty="0" err="1"/>
              <a:t>keypoints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Orientation </a:t>
            </a:r>
            <a:r>
              <a:rPr lang="en-US" sz="1600" dirty="0"/>
              <a:t>Assignment: Assigning orientation to </a:t>
            </a:r>
            <a:r>
              <a:rPr lang="en-US" sz="1600" dirty="0" err="1"/>
              <a:t>keypoints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Keypoint</a:t>
            </a:r>
            <a:r>
              <a:rPr lang="en-US" sz="1600" dirty="0" smtClean="0"/>
              <a:t> </a:t>
            </a:r>
            <a:r>
              <a:rPr lang="en-US" sz="1600" dirty="0"/>
              <a:t>descriptor: Describing the </a:t>
            </a:r>
            <a:r>
              <a:rPr lang="en-US" sz="1600" dirty="0" err="1"/>
              <a:t>keypoints</a:t>
            </a:r>
            <a:r>
              <a:rPr lang="en-US" sz="1600" dirty="0"/>
              <a:t> as a high dimensional vector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Keypoint</a:t>
            </a:r>
            <a:r>
              <a:rPr lang="en-US" sz="1600" dirty="0" smtClean="0"/>
              <a:t> </a:t>
            </a:r>
            <a:r>
              <a:rPr lang="en-US" sz="1600" dirty="0"/>
              <a:t>Matching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/>
              <a:t>Scale-Invariant Feature Transform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29600" cy="3148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23346"/>
            <a:ext cx="3200400" cy="14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 smtClean="0"/>
              <a:t>Others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Speeded-Up Robust Features (SURF) </a:t>
            </a:r>
            <a:r>
              <a:rPr lang="en-US" sz="2000" dirty="0"/>
              <a:t>— This is a faster version of SIFT as the name </a:t>
            </a:r>
            <a:r>
              <a:rPr lang="en-US" sz="2000" dirty="0" smtClean="0"/>
              <a:t>says.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Features </a:t>
            </a:r>
            <a:r>
              <a:rPr lang="en-US" sz="2000" b="1" dirty="0"/>
              <a:t>from Accelerated Segment Test (FAST) </a:t>
            </a:r>
            <a:r>
              <a:rPr lang="en-US" sz="2000" dirty="0"/>
              <a:t>— This is a much more faster corner detection technique compared to SURF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Binary </a:t>
            </a:r>
            <a:r>
              <a:rPr lang="en-US" sz="2000" b="1" dirty="0"/>
              <a:t>Robust Independent Elementary Features (BRIEF) </a:t>
            </a:r>
            <a:r>
              <a:rPr lang="en-US" sz="2000" dirty="0" smtClean="0"/>
              <a:t>—This </a:t>
            </a:r>
            <a:r>
              <a:rPr lang="en-US" sz="2000" dirty="0"/>
              <a:t>technique reduces the memory usage by converting descriptors in floating point numbers to binary strings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Oriented </a:t>
            </a:r>
            <a:r>
              <a:rPr lang="en-US" sz="2000" b="1" dirty="0"/>
              <a:t>FAST and Rotated BRIEF (ORB) </a:t>
            </a:r>
            <a:r>
              <a:rPr lang="en-US" sz="2000" dirty="0" smtClean="0"/>
              <a:t>— uses </a:t>
            </a:r>
            <a:r>
              <a:rPr lang="en-US" sz="2000" dirty="0"/>
              <a:t>FAST </a:t>
            </a:r>
            <a:r>
              <a:rPr lang="en-US" sz="2000" dirty="0" err="1"/>
              <a:t>keypoint</a:t>
            </a:r>
            <a:r>
              <a:rPr lang="en-US" sz="2000" dirty="0"/>
              <a:t> detector and BRIEF descriptor.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After detecting features (</a:t>
            </a:r>
            <a:r>
              <a:rPr lang="en-US" sz="2000" dirty="0" err="1"/>
              <a:t>keypoints</a:t>
            </a:r>
            <a:r>
              <a:rPr lang="en-US" sz="2000" dirty="0" smtClean="0"/>
              <a:t>), you must </a:t>
            </a:r>
            <a:r>
              <a:rPr lang="en-US" sz="2000" dirty="0"/>
              <a:t>determine which features come from corresponding locations in different images.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/>
              <a:t>A feature descriptor is an algorithm that takes an image and outputs feature descriptors/feature vectors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Feature </a:t>
            </a:r>
            <a:r>
              <a:rPr lang="en-US" sz="2000" dirty="0"/>
              <a:t>descriptors encode interesting information into a series of numbers and act as a sort of numerical "fingerprint" that can be used to differentiate one feature from another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Ideally</a:t>
            </a:r>
            <a:r>
              <a:rPr lang="en-US" sz="2000" dirty="0"/>
              <a:t>, this information would be invariant under image transformation, so we can find the feature again even if the image is transformed in some way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/>
              <a:t>Scale-Invariant Feature Transform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It is </a:t>
            </a:r>
            <a:r>
              <a:rPr lang="en-US" sz="2000" dirty="0"/>
              <a:t>a feature detection algorithm in computer vision to detect and describe local features in </a:t>
            </a:r>
            <a:r>
              <a:rPr lang="en-US" sz="2000" dirty="0" smtClean="0"/>
              <a:t>images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SIFT Algorithm 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Scale-space </a:t>
            </a:r>
            <a:r>
              <a:rPr lang="en-US" sz="1600" dirty="0"/>
              <a:t>peak selection: Potential location for finding features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Keypoint</a:t>
            </a:r>
            <a:r>
              <a:rPr lang="en-US" sz="1600" dirty="0" smtClean="0"/>
              <a:t> </a:t>
            </a:r>
            <a:r>
              <a:rPr lang="en-US" sz="1600" dirty="0"/>
              <a:t>Localization: Accurately locating the feature </a:t>
            </a:r>
            <a:r>
              <a:rPr lang="en-US" sz="1600" dirty="0" err="1"/>
              <a:t>keypoints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Orientation </a:t>
            </a:r>
            <a:r>
              <a:rPr lang="en-US" sz="1600" dirty="0"/>
              <a:t>Assignment: Assigning orientation to </a:t>
            </a:r>
            <a:r>
              <a:rPr lang="en-US" sz="1600" dirty="0" err="1"/>
              <a:t>keypoints</a:t>
            </a:r>
            <a:r>
              <a:rPr lang="en-US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>
                <a:solidFill>
                  <a:srgbClr val="FF0000"/>
                </a:solidFill>
              </a:rPr>
              <a:t>Keypoint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descriptor: Describing the </a:t>
            </a:r>
            <a:r>
              <a:rPr lang="en-US" sz="1600" dirty="0" err="1">
                <a:solidFill>
                  <a:srgbClr val="FF0000"/>
                </a:solidFill>
              </a:rPr>
              <a:t>keypoints</a:t>
            </a:r>
            <a:r>
              <a:rPr lang="en-US" sz="1600" dirty="0">
                <a:solidFill>
                  <a:srgbClr val="FF0000"/>
                </a:solidFill>
              </a:rPr>
              <a:t> as a high dimensional vector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Keypoint</a:t>
            </a:r>
            <a:r>
              <a:rPr lang="en-US" sz="1600" dirty="0" smtClean="0"/>
              <a:t> </a:t>
            </a:r>
            <a:r>
              <a:rPr lang="en-US" sz="1600" dirty="0"/>
              <a:t>Matching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/>
              <a:t>Scale-Invariant Feature Transform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29600" cy="3148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23346"/>
            <a:ext cx="3200400" cy="14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200" b="0" dirty="0"/>
              <a:t>Histogram of Oriented Gradients </a:t>
            </a:r>
            <a:endParaRPr lang="en-US" sz="35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66912"/>
            <a:ext cx="5562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7912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Learn about 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keypoint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features or interest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points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Learn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how to handle patches of pixels surrounding the point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location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used in Feature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detectors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used in Feature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descriptors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used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in Feature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matching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echniques </a:t>
            </a:r>
            <a:r>
              <a:rPr lang="vi-VN" sz="3000" dirty="0" smtClean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used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in Feature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200" b="0" dirty="0"/>
              <a:t>Histogram of Oriented Gradients </a:t>
            </a:r>
            <a:endParaRPr lang="en-US" sz="35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93050"/>
            <a:ext cx="8305800" cy="42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3500" b="0" dirty="0" smtClean="0"/>
              <a:t>Others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751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Steerable filters: </a:t>
            </a:r>
            <a:r>
              <a:rPr lang="en-US" sz="2000" dirty="0"/>
              <a:t>is an orientation-selective convolution kernel used for image enhancement and feature extraction that can be expressed via a linear combination of a small set of rotated versions of itself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/>
              <a:t>Shape </a:t>
            </a:r>
            <a:r>
              <a:rPr lang="en-US" sz="2000" b="1" dirty="0"/>
              <a:t>context and geometric blur: </a:t>
            </a:r>
            <a:r>
              <a:rPr lang="en-US" sz="2000" dirty="0"/>
              <a:t>Geometric blur is simply an average over geometric transformations of a signal. This turns out to be a useful operation for comparing two signals when some geometric distortion is expected.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matching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After extracted features and their descriptors from two or more images</a:t>
            </a:r>
            <a:r>
              <a:rPr lang="en-US" sz="2000" dirty="0">
                <a:sym typeface="Wingdings"/>
              </a:rPr>
              <a:t> establish some preliminary feature matches between these </a:t>
            </a:r>
            <a:r>
              <a:rPr lang="en-US" sz="2000" dirty="0" smtClean="0">
                <a:sym typeface="Wingdings"/>
              </a:rPr>
              <a:t>images.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The algorithm is based on comparing and analyzing point correspondences between the reference image and the target image</a:t>
            </a:r>
            <a:endParaRPr lang="en-US" sz="2000" dirty="0" smtClean="0"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Feature matching steps</a:t>
            </a:r>
            <a:r>
              <a:rPr lang="en-US" sz="2000" dirty="0" smtClean="0">
                <a:sym typeface="Wingdings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sym typeface="Wingdings"/>
              </a:rPr>
              <a:t>Select </a:t>
            </a:r>
            <a:r>
              <a:rPr lang="en-US" sz="1800" dirty="0">
                <a:sym typeface="Wingdings"/>
              </a:rPr>
              <a:t>a matching strategy, which determines which correspondences are passed on to the next stage for further processing. </a:t>
            </a:r>
            <a:endParaRPr lang="en-US" sz="1800" dirty="0" smtClean="0"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sym typeface="Wingdings"/>
              </a:rPr>
              <a:t>Devise </a:t>
            </a:r>
            <a:r>
              <a:rPr lang="en-US" sz="1800" dirty="0">
                <a:sym typeface="Wingdings"/>
              </a:rPr>
              <a:t>efficient data structures and algorithms to perform this matching as quickly as possible</a:t>
            </a:r>
            <a:r>
              <a:rPr lang="en-US" sz="1800" dirty="0" smtClean="0"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matching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Matching strategy and error rates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Determining which feature matches are reasonable to process further depends on the context in which the matching is being performed</a:t>
            </a:r>
            <a:r>
              <a:rPr lang="en-US" sz="20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700" dirty="0" smtClean="0"/>
              <a:t>Euclidean </a:t>
            </a:r>
            <a:r>
              <a:rPr lang="en-US" sz="1700" dirty="0"/>
              <a:t>(vector magnitude) distances in feature space can be directly used for ranking </a:t>
            </a:r>
            <a:r>
              <a:rPr lang="en-US" sz="1700" dirty="0" smtClean="0"/>
              <a:t>potential </a:t>
            </a:r>
            <a:r>
              <a:rPr lang="en-US" sz="1700" dirty="0"/>
              <a:t>matches. </a:t>
            </a:r>
            <a:endParaRPr lang="en-US" sz="1700" dirty="0" smtClean="0"/>
          </a:p>
          <a:p>
            <a:pPr lvl="1">
              <a:lnSpc>
                <a:spcPct val="150000"/>
              </a:lnSpc>
            </a:pPr>
            <a:r>
              <a:rPr lang="en-US" sz="1700" dirty="0" smtClean="0"/>
              <a:t>The </a:t>
            </a:r>
            <a:r>
              <a:rPr lang="en-US" sz="1700" dirty="0"/>
              <a:t>simplest matching strategy is to set a threshold (maximum distance) and to return all matches from other images within this threshold</a:t>
            </a:r>
            <a:r>
              <a:rPr lang="en-US" sz="1700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Threshold too high results in too many false positives--&gt; incorrect matches being returned. </a:t>
            </a:r>
            <a:endParaRPr lang="en-US" sz="1600" dirty="0" smtClean="0"/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Threshold </a:t>
            </a:r>
            <a:r>
              <a:rPr lang="en-US" sz="1600" dirty="0"/>
              <a:t>too low results in too many false negatives--&gt; too many correct matches being missed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 smtClean="0">
              <a:sym typeface="Wingdings"/>
            </a:endParaRPr>
          </a:p>
          <a:p>
            <a:pPr>
              <a:lnSpc>
                <a:spcPct val="150000"/>
              </a:lnSpc>
            </a:pPr>
            <a:endParaRPr lang="en-US" sz="18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matching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Efficient matching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Once we have decided on a matching strategy, you still need to search efficiently for </a:t>
            </a:r>
            <a:r>
              <a:rPr lang="en-US" sz="2000" dirty="0" smtClean="0"/>
              <a:t>potential </a:t>
            </a:r>
            <a:r>
              <a:rPr lang="en-US" sz="2000" dirty="0"/>
              <a:t>candidates.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simplest way to find all corresponding feature points is to compare all features against all other features in each pair of potentially matching </a:t>
            </a:r>
            <a:r>
              <a:rPr lang="en-US" sz="2000" dirty="0" smtClean="0"/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</a:t>
            </a:r>
            <a:r>
              <a:rPr lang="en-US" sz="1800" dirty="0" smtClean="0"/>
              <a:t>ulti-dimensional </a:t>
            </a:r>
            <a:r>
              <a:rPr lang="en-US" sz="1800" dirty="0"/>
              <a:t>search </a:t>
            </a:r>
            <a:r>
              <a:rPr lang="en-US" sz="1800" dirty="0" smtClean="0"/>
              <a:t>tree: </a:t>
            </a:r>
            <a:r>
              <a:rPr lang="en-US" sz="1800" i="1" dirty="0"/>
              <a:t>k-d </a:t>
            </a:r>
            <a:r>
              <a:rPr lang="en-US" sz="1800" i="1" dirty="0" smtClean="0"/>
              <a:t>trees,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800" dirty="0"/>
              <a:t>M</a:t>
            </a:r>
            <a:r>
              <a:rPr lang="en-US" sz="1800" dirty="0" smtClean="0"/>
              <a:t>ulti-dimensional hashing: </a:t>
            </a:r>
            <a:r>
              <a:rPr lang="en-US" sz="1800" dirty="0" err="1"/>
              <a:t>Haar</a:t>
            </a:r>
            <a:r>
              <a:rPr lang="en-US" sz="1800" dirty="0"/>
              <a:t> </a:t>
            </a:r>
            <a:r>
              <a:rPr lang="en-US" sz="1800" dirty="0" smtClean="0"/>
              <a:t>wavelets, L</a:t>
            </a:r>
            <a:r>
              <a:rPr lang="en-US" sz="1800" i="1" dirty="0" smtClean="0"/>
              <a:t>ocality sensitive </a:t>
            </a:r>
            <a:r>
              <a:rPr lang="en-US" sz="1800" i="1" dirty="0"/>
              <a:t>hashing 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endParaRPr lang="en-US" sz="16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matching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</a:t>
            </a:r>
            <a:endParaRPr lang="en-US" sz="3500" b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112"/>
            <a:ext cx="8229600" cy="4357088"/>
          </a:xfrm>
        </p:spPr>
      </p:pic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tracking</a:t>
            </a:r>
            <a:r>
              <a:rPr lang="en-US" sz="4000" b="0" dirty="0"/>
              <a:t> </a:t>
            </a:r>
            <a:r>
              <a:rPr lang="en-US" sz="4000" dirty="0"/>
              <a:t/>
            </a:r>
            <a:br>
              <a:rPr lang="en-US" sz="4000" dirty="0"/>
            </a:b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ym typeface="Wingdings"/>
              </a:rPr>
              <a:t>The feature point tracking problem consists of detecting images of particles in a digital video sequence and linking these detections over time to follow the traces of individual </a:t>
            </a:r>
            <a:r>
              <a:rPr lang="en-US" sz="1800" dirty="0" smtClean="0">
                <a:sym typeface="Wingdings"/>
              </a:rPr>
              <a:t>particles.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feature tracking problem: considering two consecutive frames from a video sequence, visual features are extracted within the first frame. Then, it is tried to find the same features back in the next </a:t>
            </a:r>
            <a:r>
              <a:rPr lang="en-US" sz="1800" dirty="0" smtClean="0"/>
              <a:t>frame.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expected amount of motion and appearance deformation between adjacent frames is expected to be small</a:t>
            </a:r>
            <a:r>
              <a:rPr lang="en-US" sz="18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Searching for locations where the corresponding patch has low squared difference often works well </a:t>
            </a:r>
            <a:r>
              <a:rPr lang="en-US" sz="1800" dirty="0" smtClean="0"/>
              <a:t>enough.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tracking</a:t>
            </a:r>
            <a:r>
              <a:rPr lang="en-US" sz="4000" b="0" dirty="0"/>
              <a:t> </a:t>
            </a:r>
            <a:r>
              <a:rPr lang="en-US" sz="4000" dirty="0"/>
              <a:t/>
            </a:r>
            <a:br>
              <a:rPr lang="en-US" sz="4000" dirty="0"/>
            </a:br>
            <a:endParaRPr lang="en-US" sz="3500" b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49" y="1600200"/>
            <a:ext cx="6069702" cy="4525963"/>
          </a:xfrm>
        </p:spPr>
      </p:pic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Learn about </a:t>
            </a:r>
            <a:r>
              <a:rPr lang="en-US" sz="2500" dirty="0" err="1">
                <a:latin typeface="Calibri" charset="0"/>
                <a:ea typeface="Calibri" charset="0"/>
                <a:cs typeface="Calibri" charset="0"/>
              </a:rPr>
              <a:t>keypoint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features or interest points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Learn how to handle patches of pixels surrounding the point location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used in Feature detectors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used in Feature descriptors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used in Feature matching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used in Feature tracking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How to determine </a:t>
            </a:r>
            <a:r>
              <a:rPr lang="en-US" sz="4000" dirty="0" smtClean="0"/>
              <a:t>matched </a:t>
            </a:r>
            <a:r>
              <a:rPr lang="en-US" sz="4000" dirty="0"/>
              <a:t>images?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799"/>
            <a:ext cx="7848599" cy="45720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 smtClean="0"/>
              <a:t>Points, </a:t>
            </a:r>
            <a:r>
              <a:rPr lang="en-US" sz="4000" dirty="0"/>
              <a:t>P</a:t>
            </a:r>
            <a:r>
              <a:rPr lang="en-US" sz="4000" dirty="0" smtClean="0"/>
              <a:t>atches </a:t>
            </a:r>
            <a:r>
              <a:rPr lang="vi-VN" sz="4000" dirty="0" smtClean="0"/>
              <a:t>and Feature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Image patch as the name suggests is a group of pixels in an </a:t>
            </a:r>
            <a:r>
              <a:rPr lang="en-US" sz="2000" dirty="0" smtClean="0"/>
              <a:t>image( correspondence </a:t>
            </a:r>
            <a:r>
              <a:rPr lang="vi-VN" sz="2000" dirty="0" smtClean="0"/>
              <a:t>points</a:t>
            </a:r>
            <a:r>
              <a:rPr lang="en-US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Feature </a:t>
            </a:r>
            <a:r>
              <a:rPr lang="en-US" sz="2000" dirty="0"/>
              <a:t>is a piece of information about the content of an </a:t>
            </a:r>
            <a:r>
              <a:rPr lang="en-US" sz="2000" dirty="0" smtClean="0"/>
              <a:t>image.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Features </a:t>
            </a:r>
            <a:r>
              <a:rPr lang="en-US" sz="2000" dirty="0"/>
              <a:t>may be specific structures in the image such as points, edges, or </a:t>
            </a:r>
            <a:r>
              <a:rPr lang="en-US" sz="2000" dirty="0" smtClean="0"/>
              <a:t>objects.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Point </a:t>
            </a:r>
            <a:r>
              <a:rPr lang="en-US" sz="2000" dirty="0"/>
              <a:t>features can be used to find a sparse set of corresponding locations in different </a:t>
            </a:r>
            <a:r>
              <a:rPr lang="en-US" sz="2000" dirty="0" smtClean="0"/>
              <a:t>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 extraction involves reducing the number of resources required to describe a large set of data</a:t>
            </a:r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r>
              <a:rPr lang="en-US" sz="2000" dirty="0"/>
              <a:t>How can we find image locations where we can reliably find correspondences with other </a:t>
            </a:r>
            <a:r>
              <a:rPr lang="en-US" sz="2000" dirty="0" smtClean="0"/>
              <a:t>images?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are good features to </a:t>
            </a:r>
            <a:r>
              <a:rPr lang="en-US" sz="2000" dirty="0" smtClean="0"/>
              <a:t>track?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2" y="2958975"/>
            <a:ext cx="8229600" cy="33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r>
              <a:rPr lang="en-US" sz="2000" dirty="0"/>
              <a:t>M</a:t>
            </a:r>
            <a:r>
              <a:rPr lang="en-US" sz="2000" dirty="0" smtClean="0"/>
              <a:t>atching </a:t>
            </a:r>
            <a:r>
              <a:rPr lang="en-US" sz="2000" dirty="0"/>
              <a:t>criterion for comparing two image </a:t>
            </a:r>
            <a:r>
              <a:rPr lang="en-US" sz="2000" dirty="0" smtClean="0"/>
              <a:t>patches: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r>
              <a:rPr lang="en-US" sz="1600" dirty="0"/>
              <a:t>where I0 and I1 are the two images being compared, u = (u, v) is the </a:t>
            </a:r>
            <a:r>
              <a:rPr lang="en-US" sz="1600" i="1" dirty="0"/>
              <a:t>displacement </a:t>
            </a:r>
            <a:r>
              <a:rPr lang="en-US" sz="1600" dirty="0"/>
              <a:t>vector, w(x) is a spatially varying weighting </a:t>
            </a:r>
            <a:r>
              <a:rPr lang="en-US" sz="1600" dirty="0" smtClean="0"/>
              <a:t>function</a:t>
            </a:r>
            <a:r>
              <a:rPr lang="en-US" sz="1600" dirty="0"/>
              <a:t>, and the summation </a:t>
            </a:r>
            <a:r>
              <a:rPr lang="en-US" sz="1600" dirty="0" err="1"/>
              <a:t>i</a:t>
            </a:r>
            <a:r>
              <a:rPr lang="en-US" sz="1600" dirty="0"/>
              <a:t> is over all the pixels in the </a:t>
            </a:r>
            <a:r>
              <a:rPr lang="en-US" sz="1600" dirty="0" smtClean="0"/>
              <a:t>patch.</a:t>
            </a:r>
          </a:p>
          <a:p>
            <a:r>
              <a:rPr lang="en-US" sz="2000" i="1" dirty="0"/>
              <a:t>A</a:t>
            </a:r>
            <a:r>
              <a:rPr lang="en-US" sz="2000" i="1" dirty="0" smtClean="0"/>
              <a:t>uto-correlation </a:t>
            </a:r>
            <a:r>
              <a:rPr lang="en-US" sz="2000" i="1" dirty="0"/>
              <a:t>function </a:t>
            </a:r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pPr lvl="1"/>
            <a:r>
              <a:rPr lang="en-US" sz="1600" i="1" dirty="0" smtClean="0"/>
              <a:t>Where image gradient at xi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209800"/>
            <a:ext cx="4343400" cy="532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4" y="3988642"/>
            <a:ext cx="4279456" cy="160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651653"/>
            <a:ext cx="2414307" cy="568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24" y="4250684"/>
            <a:ext cx="2525876" cy="812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612176" y="3665537"/>
            <a:ext cx="3505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smtClean="0"/>
              <a:t>Auto-correlation matrix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74742"/>
            <a:ext cx="7848600" cy="4881608"/>
          </a:xfrm>
        </p:spPr>
      </p:pic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basic auto-correlation-based </a:t>
            </a:r>
            <a:r>
              <a:rPr lang="en-US" sz="2000" dirty="0" err="1"/>
              <a:t>keypoint</a:t>
            </a:r>
            <a:r>
              <a:rPr lang="en-US" sz="2000" dirty="0"/>
              <a:t> </a:t>
            </a:r>
            <a:r>
              <a:rPr lang="en-US" sz="2000" dirty="0" smtClean="0"/>
              <a:t>detector algorithm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Compute the horizontal and vertical derivatives of the image Ix and </a:t>
            </a:r>
            <a:r>
              <a:rPr lang="en-US" sz="1600" dirty="0" err="1"/>
              <a:t>Iy</a:t>
            </a:r>
            <a:r>
              <a:rPr lang="en-US" sz="1600" dirty="0"/>
              <a:t> by </a:t>
            </a:r>
            <a:r>
              <a:rPr lang="en-US" sz="1600" dirty="0" smtClean="0"/>
              <a:t>convolving </a:t>
            </a:r>
            <a:r>
              <a:rPr lang="en-US" sz="1600" dirty="0"/>
              <a:t>the original image with derivatives of Gaussians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 </a:t>
            </a:r>
            <a:r>
              <a:rPr lang="en-US" sz="1600" dirty="0"/>
              <a:t>Compute the three images corresponding to the outer products of these gradients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Convolve each of these images with a larger Gaussian.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Compute a scalar interest measure using one of the formulas discussed above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Find local maxima above a certain threshold and report them as detected feature point locations.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 smtClean="0"/>
              <a:t>detectors</a:t>
            </a:r>
            <a:br>
              <a:rPr lang="en-US" sz="4000" dirty="0" smtClean="0"/>
            </a:br>
            <a:r>
              <a:rPr lang="en-US" sz="4000" dirty="0" smtClean="0"/>
              <a:t>- </a:t>
            </a:r>
            <a:r>
              <a:rPr lang="en-US" sz="4000" b="0" dirty="0"/>
              <a:t>Harris Corner Detector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basically finds the difference in intensity for a displacement of (</a:t>
            </a:r>
            <a:r>
              <a:rPr lang="en-US" sz="2000" dirty="0" err="1"/>
              <a:t>u,v</a:t>
            </a:r>
            <a:r>
              <a:rPr lang="en-US" sz="2000" dirty="0"/>
              <a:t>) in all </a:t>
            </a:r>
            <a:r>
              <a:rPr lang="en-US" sz="2000" dirty="0" smtClean="0"/>
              <a:t>directions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1600" dirty="0"/>
              <a:t>We have to maximize this function E(</a:t>
            </a:r>
            <a:r>
              <a:rPr lang="en-US" sz="1600" dirty="0" err="1"/>
              <a:t>u,v</a:t>
            </a:r>
            <a:r>
              <a:rPr lang="en-US" sz="1600" dirty="0"/>
              <a:t>) for corner </a:t>
            </a:r>
            <a:r>
              <a:rPr lang="en-US" sz="1600" dirty="0" smtClean="0"/>
              <a:t>detection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200" dirty="0" smtClean="0"/>
          </a:p>
          <a:p>
            <a:pPr lvl="1">
              <a:lnSpc>
                <a:spcPct val="150000"/>
              </a:lnSpc>
            </a:pPr>
            <a:r>
              <a:rPr lang="en-US" sz="1200" dirty="0" smtClean="0"/>
              <a:t>Where                                              and </a:t>
            </a:r>
            <a:r>
              <a:rPr lang="en-US" sz="1200" dirty="0"/>
              <a:t>Ix and </a:t>
            </a:r>
            <a:r>
              <a:rPr lang="en-US" sz="1200" dirty="0" err="1"/>
              <a:t>Iy</a:t>
            </a:r>
            <a:r>
              <a:rPr lang="en-US" sz="1200" dirty="0"/>
              <a:t> are image derivatives in x and y directions </a:t>
            </a:r>
            <a:r>
              <a:rPr lang="en-US" sz="1200" dirty="0" smtClean="0"/>
              <a:t>respectively.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Compute score which </a:t>
            </a:r>
            <a:r>
              <a:rPr lang="en-US" sz="1600" dirty="0"/>
              <a:t>determines if a window can contain a corner or not.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lvl="1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det</a:t>
            </a:r>
            <a:r>
              <a:rPr lang="en-US" sz="1600" dirty="0"/>
              <a:t>(M)=λ1λ2, trace(M)=λ1+λ2, λ1 and λ2 are the eigenvalues of 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25170"/>
            <a:ext cx="4267200" cy="778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59816"/>
            <a:ext cx="2349500" cy="61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3408"/>
            <a:ext cx="1752600" cy="519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70547"/>
            <a:ext cx="2260600" cy="3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</TotalTime>
  <Words>1583</Words>
  <Application>Microsoft Macintosh PowerPoint</Application>
  <PresentationFormat>On-screen Show (4:3)</PresentationFormat>
  <Paragraphs>174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Wingdings</vt:lpstr>
      <vt:lpstr>Arial</vt:lpstr>
      <vt:lpstr>Office Theme</vt:lpstr>
      <vt:lpstr>Feature detection and matching  - Points and patches</vt:lpstr>
      <vt:lpstr>Objectives</vt:lpstr>
      <vt:lpstr>How to determine matched images?</vt:lpstr>
      <vt:lpstr>Points, Patches and Feature</vt:lpstr>
      <vt:lpstr>Feature detectors </vt:lpstr>
      <vt:lpstr>Feature detectors </vt:lpstr>
      <vt:lpstr>Feature detectors </vt:lpstr>
      <vt:lpstr>Feature detectors </vt:lpstr>
      <vt:lpstr>Feature detectors - Harris Corner Detector </vt:lpstr>
      <vt:lpstr>Feature detectors - Harris Corner Detector </vt:lpstr>
      <vt:lpstr>Feature detectors - Harris Corner Detector </vt:lpstr>
      <vt:lpstr>Feature detectors - Harris Corner Detector </vt:lpstr>
      <vt:lpstr>Feature detectors - Scale-Invariant Feature Transform</vt:lpstr>
      <vt:lpstr>Feature detectors - Scale-Invariant Feature Transform</vt:lpstr>
      <vt:lpstr>Feature detectors - Others</vt:lpstr>
      <vt:lpstr>Feature descriptors </vt:lpstr>
      <vt:lpstr>Feature descriptors  - Scale-Invariant Feature Transform</vt:lpstr>
      <vt:lpstr>Feature descriptors  - Scale-Invariant Feature Transform</vt:lpstr>
      <vt:lpstr>Feature descriptors  - Histogram of Oriented Gradients </vt:lpstr>
      <vt:lpstr>Feature descriptors  - Histogram of Oriented Gradients </vt:lpstr>
      <vt:lpstr>Feature descriptors  - Others</vt:lpstr>
      <vt:lpstr>Feature matching </vt:lpstr>
      <vt:lpstr>Feature matching - Matching strategy and error rates   </vt:lpstr>
      <vt:lpstr>Feature matching - Efficient matching   </vt:lpstr>
      <vt:lpstr>Feature matching  </vt:lpstr>
      <vt:lpstr>Feature tracking  </vt:lpstr>
      <vt:lpstr>Feature tracking  </vt:lpstr>
      <vt:lpstr>Summary</vt:lpstr>
    </vt:vector>
  </TitlesOfParts>
  <Company>FPT-Uni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Microsoft Office User</cp:lastModifiedBy>
  <cp:revision>622</cp:revision>
  <dcterms:created xsi:type="dcterms:W3CDTF">2007-08-21T04:43:22Z</dcterms:created>
  <dcterms:modified xsi:type="dcterms:W3CDTF">2021-10-04T15:40:46Z</dcterms:modified>
</cp:coreProperties>
</file>